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75" r:id="rId3"/>
    <p:sldId id="276" r:id="rId4"/>
    <p:sldId id="261" r:id="rId5"/>
    <p:sldId id="277" r:id="rId6"/>
    <p:sldId id="278" r:id="rId7"/>
    <p:sldId id="268" r:id="rId8"/>
    <p:sldId id="269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FCF8"/>
    <a:srgbClr val="FF0066"/>
    <a:srgbClr val="000099"/>
    <a:srgbClr val="FF3300"/>
    <a:srgbClr val="0000FF"/>
    <a:srgbClr val="00153E"/>
    <a:srgbClr val="FFFF00"/>
    <a:srgbClr val="EAF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39" autoAdjust="0"/>
    <p:restoredTop sz="86410" autoAdjust="0"/>
  </p:normalViewPr>
  <p:slideViewPr>
    <p:cSldViewPr>
      <p:cViewPr varScale="1">
        <p:scale>
          <a:sx n="92" d="100"/>
          <a:sy n="92" d="100"/>
        </p:scale>
        <p:origin x="270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29B6D7F5-F831-40E6-984D-3C0CCCB2466C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A3D54AAB-4D41-47E4-A8D8-4EA1A5CA76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D54AAB-4D41-47E4-A8D8-4EA1A5CA761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25E9-4B88-4E24-8756-6505B1F2C43B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E1C9-9E48-4153-89FB-AFED8AD96F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0EED-34CA-4000-B521-8A227BB98A1E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4435-FEC8-40B9-8F91-771843E527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B223F-8EB8-4E1E-904A-80E1D2C6812D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6130-7FEA-4AE9-A792-C2E78DCD31E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8146-63B4-40DE-BA07-66A0A9244372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02A4-F28B-4EE5-96F8-2F1A16F3E31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CE906-F1BE-46E7-B4C3-EF3D88E5E45C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0DB0-3D1D-43AC-8CB1-565254B638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66303-A04A-47B3-8A72-1DA155B3A882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3A8F5-1C84-4DB4-A978-CB92A7931D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F96C-2630-45C0-B946-5E35A0AE3C74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3A9E-77F1-4800-A3D5-C117B97524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4F120-490D-46F8-BEA1-1A449F8A5AEB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42AE-055F-4B7A-ACDA-3C6F6FE004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1A17-0C51-460A-ACCC-7DA4FB078A8E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DBB1-EC58-4CF3-A6B1-7B2D8361EA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396E-7893-4D6C-814D-F71FE36B7001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DB8B-B96D-42EE-B67D-951B3B32C8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4192-6310-4C77-B87C-29FA8D375F7F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D3621-F606-4447-A091-E0043BCB8A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b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BC64B32-4EFD-41BA-B951-B5B0A6800DE1}" type="datetimeFigureOut">
              <a:rPr lang="fr-FR"/>
              <a:pPr>
                <a:defRPr/>
              </a:pPr>
              <a:t>25/02/2021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 b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b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C997D59-E858-4F0B-890E-B9C04DCBB5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30px-Palais_Elysee_Paris_Mai_2006_00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892175"/>
            <a:ext cx="9144000" cy="775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52400" dir="16200000" algn="ctr" rotWithShape="0">
              <a:srgbClr val="00153E"/>
            </a:outerShdw>
          </a:effec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835150" y="4221163"/>
            <a:ext cx="4968875" cy="20986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Nous sommes en 2021</a:t>
            </a:r>
          </a:p>
          <a:p>
            <a:pPr algn="ctr"/>
            <a:r>
              <a:rPr lang="fr-FR" sz="3200" dirty="0">
                <a:effectLst>
                  <a:outerShdw blurRad="38100" dist="38100" dir="2700000" algn="tl">
                    <a:srgbClr val="69676D"/>
                  </a:outerShdw>
                </a:effectLst>
              </a:rPr>
              <a:t> et je souhaiterais </a:t>
            </a:r>
          </a:p>
          <a:p>
            <a:pPr algn="ctr"/>
            <a:r>
              <a:rPr lang="fr-FR" sz="3200" dirty="0">
                <a:effectLst>
                  <a:outerShdw blurRad="38100" dist="38100" dir="2700000" algn="tl">
                    <a:srgbClr val="69676D"/>
                  </a:outerShdw>
                </a:effectLst>
              </a:rPr>
              <a:t>réveiller votre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énergie</a:t>
            </a:r>
          </a:p>
          <a:p>
            <a:pPr algn="ctr"/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avec ce diaporama…  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755650" y="0"/>
            <a:ext cx="7500938" cy="23272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>
            <a:outerShdw dist="17961" dir="2700000" algn="ctr" rotWithShape="0">
              <a:srgbClr val="FFFF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Savez-vous bien ce que représente le 19 mars 1962 pour nous, Français d’Algérie, </a:t>
            </a:r>
          </a:p>
          <a:p>
            <a:pPr algn="ctr"/>
            <a:r>
              <a:rPr lang="fr-FR" sz="36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 pour nos amis ?</a:t>
            </a:r>
          </a:p>
        </p:txBody>
      </p:sp>
      <p:pic>
        <p:nvPicPr>
          <p:cNvPr id="3078" name="Picture 6" descr="ecusson-pn-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2565400"/>
            <a:ext cx="2247900" cy="1485900"/>
          </a:xfrm>
          <a:prstGeom prst="rect">
            <a:avLst/>
          </a:prstGeom>
          <a:noFill/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910388" y="6381750"/>
            <a:ext cx="2233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FFF00"/>
                </a:solidFill>
              </a:rPr>
              <a:t>Cliquer pour avancer</a:t>
            </a:r>
          </a:p>
        </p:txBody>
      </p:sp>
    </p:spTree>
    <p:custDataLst>
      <p:tags r:id="rId1"/>
    </p:custDataLst>
  </p:cSld>
  <p:clrMapOvr>
    <a:masterClrMapping/>
  </p:clrMapOvr>
  <p:transition advTm="25000">
    <p:sndAc>
      <p:stSnd loop="1">
        <p:snd r:embed="rId4" name="marseillai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7" descr="Imag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075" y="0"/>
            <a:ext cx="923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755650" y="260350"/>
            <a:ext cx="7715250" cy="6589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Ton DEVOIR, Française et Français d’Algérie, ou ami, est de barrer la route au </a:t>
            </a:r>
            <a:r>
              <a:rPr lang="en-US" sz="3600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mensonge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sur le 19 mars en </a:t>
            </a:r>
            <a:r>
              <a:rPr lang="en-US" sz="3600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devançant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 demandes d’une certaine fédération d’Anciens Combattants qui a fait du 19 mars son crédo et sa bannière !</a:t>
            </a:r>
            <a:b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b="0">
                <a:solidFill>
                  <a:srgbClr val="000099"/>
                </a:solidFill>
              </a:rPr>
              <a:t> </a:t>
            </a:r>
            <a:endParaRPr lang="fr-FR" sz="2400" b="0">
              <a:solidFill>
                <a:srgbClr val="000099"/>
              </a:solidFill>
            </a:endParaRPr>
          </a:p>
          <a:p>
            <a:pPr algn="ctr"/>
            <a:r>
              <a:rPr lang="en-US" sz="4800">
                <a:solidFill>
                  <a:schemeClr val="bg1"/>
                </a:solidFill>
              </a:rPr>
              <a:t>PERSONNE NE LE FERA</a:t>
            </a:r>
          </a:p>
          <a:p>
            <a:pPr algn="ctr"/>
            <a:r>
              <a:rPr lang="en-US" sz="4800">
                <a:solidFill>
                  <a:schemeClr val="bg1"/>
                </a:solidFill>
              </a:rPr>
              <a:t>A </a:t>
            </a:r>
            <a:r>
              <a:rPr lang="en-US" sz="4800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</a:t>
            </a:r>
            <a:r>
              <a:rPr lang="en-US" sz="4800">
                <a:solidFill>
                  <a:schemeClr val="bg1"/>
                </a:solidFill>
              </a:rPr>
              <a:t> PLACE !</a:t>
            </a:r>
            <a:endParaRPr lang="fr-FR" sz="4800">
              <a:solidFill>
                <a:schemeClr val="bg1"/>
              </a:solidFill>
            </a:endParaRPr>
          </a:p>
          <a:p>
            <a:endParaRPr lang="fr-FR" b="0">
              <a:solidFill>
                <a:srgbClr val="000099"/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quarter" idx="10"/>
          </p:nvPr>
        </p:nvSpPr>
        <p:spPr>
          <a:xfrm>
            <a:off x="4643438" y="6278563"/>
            <a:ext cx="2133600" cy="579437"/>
          </a:xfrm>
        </p:spPr>
        <p:txBody>
          <a:bodyPr/>
          <a:lstStyle/>
          <a:p>
            <a:pPr>
              <a:defRPr/>
            </a:pPr>
            <a:fld id="{21825266-D5AB-4D7B-96D6-47DC783CAFBD}" type="datetime1">
              <a:rPr lang="fr-FR" sz="1800"/>
              <a:pPr>
                <a:defRPr/>
              </a:pPr>
              <a:t>25/02/2021</a:t>
            </a:fld>
            <a:endParaRPr lang="fr-FR" dirty="0"/>
          </a:p>
        </p:txBody>
      </p:sp>
    </p:spTree>
  </p:cSld>
  <p:clrMapOvr>
    <a:masterClrMapping/>
  </p:clrMapOvr>
  <p:transition advTm="3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5" descr="Bonnet_Phrygi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249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dist="53882" dir="2700000" algn="ctr" rotWithShape="0">
              <a:srgbClr val="00153E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est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grand temps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les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Français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d’Algérie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et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leurs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amis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réagissent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!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Demain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c’</a:t>
            </a:r>
            <a:r>
              <a:rPr lang="en-US" sz="3600" u="sng" dirty="0" err="1">
                <a:solidFill>
                  <a:srgbClr val="FFFF00"/>
                </a:solidFill>
              </a:rPr>
              <a:t>est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trop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tard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et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il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ne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faudra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pas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alors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pleurer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sur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misères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!</a:t>
            </a: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600" i="1" dirty="0">
                <a:solidFill>
                  <a:schemeClr val="bg1"/>
                </a:solidFill>
              </a:rPr>
              <a:t>“Ne </a:t>
            </a:r>
            <a:r>
              <a:rPr lang="en-US" sz="3600" i="1" dirty="0" err="1">
                <a:solidFill>
                  <a:schemeClr val="bg1"/>
                </a:solidFill>
              </a:rPr>
              <a:t>te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demande</a:t>
            </a:r>
            <a:r>
              <a:rPr lang="en-US" sz="3600" i="1" dirty="0">
                <a:solidFill>
                  <a:schemeClr val="bg1"/>
                </a:solidFill>
              </a:rPr>
              <a:t> pas </a:t>
            </a:r>
            <a:r>
              <a:rPr lang="en-US" sz="3600" i="1" dirty="0" err="1">
                <a:solidFill>
                  <a:schemeClr val="bg1"/>
                </a:solidFill>
              </a:rPr>
              <a:t>ce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que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/>
              <a:t>ta</a:t>
            </a:r>
            <a:r>
              <a:rPr lang="en-US" sz="3600" i="1" dirty="0">
                <a:solidFill>
                  <a:schemeClr val="bg1"/>
                </a:solidFill>
              </a:rPr>
              <a:t> cause </a:t>
            </a:r>
            <a:r>
              <a:rPr lang="en-US" sz="3600" i="1" dirty="0" err="1">
                <a:solidFill>
                  <a:schemeClr val="bg1"/>
                </a:solidFill>
              </a:rPr>
              <a:t>peut</a:t>
            </a:r>
            <a:r>
              <a:rPr lang="en-US" sz="3600" i="1" dirty="0">
                <a:solidFill>
                  <a:schemeClr val="bg1"/>
                </a:solidFill>
              </a:rPr>
              <a:t> faire pour </a:t>
            </a:r>
            <a:r>
              <a:rPr lang="en-US" sz="3600" i="1" dirty="0" err="1">
                <a:solidFill>
                  <a:schemeClr val="bg1"/>
                </a:solidFill>
              </a:rPr>
              <a:t>toi</a:t>
            </a:r>
            <a:r>
              <a:rPr lang="en-US" sz="3600" i="1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mais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cherche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ce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que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toi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tu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i="1" dirty="0" err="1">
                <a:solidFill>
                  <a:schemeClr val="bg1"/>
                </a:solidFill>
              </a:rPr>
              <a:t>peux</a:t>
            </a:r>
            <a:r>
              <a:rPr lang="en-US" sz="3600" i="1" dirty="0">
                <a:solidFill>
                  <a:schemeClr val="bg1"/>
                </a:solidFill>
              </a:rPr>
              <a:t> faire pour </a:t>
            </a:r>
            <a:r>
              <a:rPr lang="en-US" sz="3600" i="1" dirty="0" err="1"/>
              <a:t>elle</a:t>
            </a:r>
            <a:r>
              <a:rPr lang="en-US" sz="3600" i="1" dirty="0">
                <a:solidFill>
                  <a:schemeClr val="bg1"/>
                </a:solidFill>
              </a:rPr>
              <a:t> !”</a:t>
            </a:r>
            <a:br>
              <a:rPr lang="en-US" sz="3600" i="1" dirty="0">
                <a:solidFill>
                  <a:schemeClr val="bg1"/>
                </a:solidFill>
              </a:rPr>
            </a:br>
            <a:br>
              <a:rPr lang="fr-FR" sz="3600" i="1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vous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êtes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d’accord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b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faites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circuler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ce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message.</a:t>
            </a:r>
            <a:endParaRPr lang="fr-FR" sz="28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vous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n’êtes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pas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d’accord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 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supprimez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-le !</a:t>
            </a:r>
          </a:p>
          <a:p>
            <a:pPr algn="ctr"/>
            <a:r>
              <a:rPr lang="en-US" sz="2400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						©</a:t>
            </a:r>
            <a:r>
              <a:rPr lang="en-US" sz="1600" i="1" dirty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Jacques TORRES</a:t>
            </a:r>
            <a:r>
              <a:rPr lang="en-US" sz="1600" i="1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19/12/2004</a:t>
            </a:r>
            <a:endParaRPr lang="fr-FR" sz="1600" i="1" dirty="0">
              <a:solidFill>
                <a:srgbClr val="FF00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Tm="3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60350"/>
            <a:ext cx="7643812" cy="1873250"/>
          </a:xfrm>
          <a:solidFill>
            <a:srgbClr val="0000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7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faut que chacune et chacun d’entre </a:t>
            </a:r>
            <a:r>
              <a:rPr lang="fr-FR" sz="370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nous</a:t>
            </a:r>
            <a:r>
              <a:rPr lang="fr-FR" sz="37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fr-FR" sz="440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mobilise</a:t>
            </a:r>
            <a:r>
              <a:rPr lang="fr-FR" sz="370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xfrm>
            <a:off x="468313" y="5229225"/>
            <a:ext cx="8229600" cy="1366838"/>
          </a:xfrm>
          <a:solidFill>
            <a:srgbClr val="4AFCF8"/>
          </a:solidFill>
          <a:ln w="57150">
            <a:solidFill>
              <a:srgbClr val="000099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Halte aux rues, places et autres lieux</a:t>
            </a:r>
          </a:p>
          <a:p>
            <a:pPr algn="ctr">
              <a:buFont typeface="Wingdings 2" pitchFamily="18" charset="2"/>
              <a:buNone/>
            </a:pPr>
            <a:r>
              <a:rPr lang="fr-FR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dédiés à cette date funeste entre toutes !</a:t>
            </a:r>
          </a:p>
        </p:txBody>
      </p:sp>
      <p:pic>
        <p:nvPicPr>
          <p:cNvPr id="55300" name="Picture 4" descr="STOP19ma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060575"/>
            <a:ext cx="3175000" cy="3175000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folHlink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 sz="3700">
                <a:ln>
                  <a:noFill/>
                </a:ln>
                <a:solidFill>
                  <a:schemeClr val="tx1"/>
                </a:solidFill>
                <a:effectLst/>
              </a:rPr>
              <a:t>Avez-vous cela dans votre ville ?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xfrm>
            <a:off x="0" y="3833813"/>
            <a:ext cx="9144000" cy="3024187"/>
          </a:xfrm>
          <a:solidFill>
            <a:schemeClr val="accent2"/>
          </a:solidFill>
          <a:ln w="76200">
            <a:solidFill>
              <a:srgbClr val="4AFCF8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br>
              <a:rPr lang="fr-FR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L’avez-vous demandé</a:t>
            </a:r>
          </a:p>
          <a:p>
            <a:pPr algn="ctr">
              <a:buFont typeface="Wingdings 2" pitchFamily="18" charset="2"/>
              <a:buNone/>
            </a:pPr>
            <a:r>
              <a:rPr lang="fr-F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à votre municipalité ?</a:t>
            </a:r>
            <a:br>
              <a:rPr lang="fr-FR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br>
              <a:rPr lang="fr-F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 tiens des ’’modèles’’ de lettre à votre disposition: </a:t>
            </a:r>
            <a:r>
              <a:rPr lang="fr-FR" sz="14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tsiraoute50480@sfr.fr</a:t>
            </a:r>
            <a:endParaRPr lang="fr-FR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6324" name="Picture 4" descr="19-rond-point-af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4562475" cy="2219325"/>
          </a:xfrm>
          <a:prstGeom prst="rect">
            <a:avLst/>
          </a:prstGeom>
          <a:noFill/>
        </p:spPr>
      </p:pic>
      <p:pic>
        <p:nvPicPr>
          <p:cNvPr id="56325" name="Picture 5" descr="19-rue-combattants-af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557338"/>
            <a:ext cx="3411538" cy="2232025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3" descr="cath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300"/>
            <a:ext cx="91440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11188" y="3429000"/>
            <a:ext cx="7902575" cy="2711450"/>
          </a:xfrm>
          <a:prstGeom prst="rect">
            <a:avLst/>
          </a:prstGeom>
          <a:solidFill>
            <a:srgbClr val="EAF650">
              <a:alpha val="94000"/>
            </a:srgbClr>
          </a:solidFill>
          <a:ln w="571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De nouvelles rues et places sont créées chaque jour et les mairies sont en veine de dénominations.</a:t>
            </a:r>
          </a:p>
          <a:p>
            <a:pPr algn="ctr"/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Proposez-leur la vôtre :</a:t>
            </a:r>
          </a:p>
          <a:p>
            <a:pPr algn="ctr"/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“… des Combattants en A.F.N. 1952 – 1964”</a:t>
            </a:r>
          </a:p>
          <a:p>
            <a:pPr algn="ctr"/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ou autre… mais,</a:t>
            </a:r>
            <a:endParaRPr lang="fr-FR" sz="2400" b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0000FF"/>
          </a:solidFill>
          <a:ln w="57150">
            <a:solidFill>
              <a:srgbClr val="4AFCF8"/>
            </a:solidFill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r-FR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 que vous devez savoir :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  <a:solidFill>
            <a:srgbClr val="FF3300"/>
          </a:solidFill>
          <a:ln w="57150">
            <a:solidFill>
              <a:srgbClr val="4AFCF8"/>
            </a:solidFill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fr-FR" sz="3200" b="1"/>
          </a:p>
          <a:p>
            <a:pPr algn="ctr">
              <a:buFont typeface="Wingdings 2" pitchFamily="18" charset="2"/>
              <a:buNone/>
            </a:pPr>
            <a:r>
              <a:rPr lang="fr-FR" sz="3200" b="1"/>
              <a:t>les mairies sont libres du choix de la dénomination d’un lieu,</a:t>
            </a:r>
          </a:p>
          <a:p>
            <a:pPr algn="ctr">
              <a:buFont typeface="Wingdings 2" pitchFamily="18" charset="2"/>
              <a:buNone/>
            </a:pPr>
            <a:r>
              <a:rPr lang="fr-FR" sz="4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sauf</a:t>
            </a:r>
            <a:r>
              <a: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buFont typeface="Wingdings 2" pitchFamily="18" charset="2"/>
              <a:buNone/>
            </a:pPr>
            <a:r>
              <a:rPr 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pour les monuments aux morts</a:t>
            </a:r>
            <a:r>
              <a:rPr lang="fr-FR" sz="2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400" b="1">
                <a:solidFill>
                  <a:srgbClr val="FF3300"/>
                </a:solidFill>
              </a:rPr>
              <a:t>:</a:t>
            </a:r>
          </a:p>
          <a:p>
            <a:pPr algn="ctr">
              <a:buFont typeface="Wingdings 2" pitchFamily="18" charset="2"/>
              <a:buNone/>
            </a:pPr>
            <a:r>
              <a:rPr lang="fr-FR" sz="2400" b="1" i="1"/>
              <a:t>car une loi du 25 octobre 1919, article 1</a:t>
            </a:r>
            <a:r>
              <a:rPr lang="fr-FR" sz="2400" b="1" i="1" baseline="30000"/>
              <a:t>er</a:t>
            </a:r>
            <a:r>
              <a:rPr lang="fr-FR" sz="2400" b="1" i="1"/>
              <a:t>, prescrit des</a:t>
            </a:r>
            <a:br>
              <a:rPr lang="fr-FR" sz="2400" b="1" i="1"/>
            </a:br>
            <a:r>
              <a:rPr lang="fr-FR" sz="2400" b="1" i="1"/>
              <a:t>inscriptions - </a:t>
            </a:r>
            <a:r>
              <a:rPr lang="fr-FR" sz="2400" b="1" i="1" u="sng"/>
              <a:t>sans quantième ni jour précis</a:t>
            </a:r>
            <a:r>
              <a:rPr lang="fr-FR" sz="2400" b="1" i="1"/>
              <a:t> - du type :</a:t>
            </a:r>
          </a:p>
          <a:p>
            <a:pPr>
              <a:buFont typeface="Wingdings 2" pitchFamily="18" charset="2"/>
              <a:buNone/>
            </a:pPr>
            <a:r>
              <a:rPr lang="fr-FR" sz="3600" b="1">
                <a:solidFill>
                  <a:srgbClr val="0000FF"/>
                </a:solidFill>
              </a:rPr>
              <a:t>               « Guerre 1914 – 1918 »</a:t>
            </a:r>
          </a:p>
        </p:txBody>
      </p:sp>
    </p:spTree>
  </p:cSld>
  <p:clrMapOvr>
    <a:masterClrMapping/>
  </p:clrMapOvr>
  <p:transition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395288" y="115888"/>
            <a:ext cx="8229600" cy="5041900"/>
          </a:xfrm>
          <a:solidFill>
            <a:srgbClr val="FFFF00"/>
          </a:solidFill>
          <a:ln w="57150">
            <a:solidFill>
              <a:srgbClr val="4AFCF8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fr-FR" sz="2400" b="1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fr-FR" b="1">
                <a:solidFill>
                  <a:srgbClr val="0000FF"/>
                </a:solidFill>
              </a:rPr>
              <a:t>La loi N° 99-882 du 18/10/1999, publiée au J.O.R.F. N° 244, page 15 647, article 2, du 20/10/1999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fr-FR" b="1">
                <a:solidFill>
                  <a:srgbClr val="0000FF"/>
                </a:solidFill>
              </a:rPr>
              <a:t>situe « la guerre d’Algérie ou les combats en Tunisie et au Maroc entre </a:t>
            </a:r>
            <a:r>
              <a:rPr lang="fr-FR" sz="2400" b="1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fr-FR" sz="3200" b="1">
                <a:solidFill>
                  <a:srgbClr val="0000FF"/>
                </a:solidFill>
              </a:rPr>
              <a:t>le  1</a:t>
            </a:r>
            <a:r>
              <a:rPr lang="fr-FR" sz="3200" b="1" baseline="30000">
                <a:solidFill>
                  <a:srgbClr val="0000FF"/>
                </a:solidFill>
              </a:rPr>
              <a:t>er</a:t>
            </a:r>
            <a:r>
              <a:rPr lang="fr-FR" sz="3200" b="1">
                <a:solidFill>
                  <a:srgbClr val="0000FF"/>
                </a:solidFill>
              </a:rPr>
              <a:t> janvier 1952 et le 02 juillet 1962. »</a:t>
            </a:r>
            <a:r>
              <a:rPr lang="fr-FR" sz="2400" b="1">
                <a:solidFill>
                  <a:srgbClr val="0000FF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fr-FR" sz="3600" b="1" i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conséquence, les inscriptions qui associent le 19 mars 1962 à la fin de la guerre d’Algérie sont illégales!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95288" y="5300663"/>
            <a:ext cx="8229600" cy="1439862"/>
          </a:xfrm>
          <a:prstGeom prst="rect">
            <a:avLst/>
          </a:prstGeom>
          <a:solidFill>
            <a:srgbClr val="FF3300"/>
          </a:solidFill>
          <a:ln w="38100">
            <a:solidFill>
              <a:srgbClr val="4AFCF8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Je tiens à votre disposition le dossier de Jean DONNIO pour un recours au Tribunal Administratif</a:t>
            </a:r>
            <a:r>
              <a:rPr lang="fr-F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.</a:t>
            </a:r>
            <a:br>
              <a:rPr lang="fr-FR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r>
              <a:rPr lang="fr-FR" sz="2000" b="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tsiraoute50480@sfr.fr</a:t>
            </a:r>
          </a:p>
        </p:txBody>
      </p:sp>
    </p:spTree>
  </p:cSld>
  <p:clrMapOvr>
    <a:masterClrMapping/>
  </p:clrMapOvr>
  <p:transition advTm="2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alsa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900113" y="404813"/>
            <a:ext cx="7358062" cy="502285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>
            <a:outerShdw dist="45791" dir="2021404" algn="ctr" rotWithShape="0">
              <a:srgbClr val="00153E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 vous trouvez une inscription du type </a:t>
            </a:r>
            <a:r>
              <a:rPr lang="en-US" sz="320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sz="3200" i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 mars 1962, fin de la guerre d’Algérie</a:t>
            </a:r>
            <a:r>
              <a:rPr lang="en-US" sz="32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sur vos monuments aux morts, ou dans un lieu public, faites remarquer à vos élus qu’elle n‘est pas légale et écrivez-leur pour la faire retirer.</a:t>
            </a:r>
          </a:p>
          <a:p>
            <a:pPr algn="ctr"/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Sinon, déposez une plainte auprès du préfet de votre département ou du Tribunal Administratif.</a:t>
            </a:r>
            <a:endParaRPr lang="fr-FR" sz="32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3" descr="Liberte-egalite-fraternite-tympanum-church-saint-pancrace-aups-v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39750" y="404813"/>
            <a:ext cx="8172450" cy="2606675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/>
            <a:tailEnd/>
          </a:ln>
          <a:effectLst>
            <a:outerShdw dist="17961" dir="2700000" algn="ctr" rotWithShape="0">
              <a:srgbClr val="00153E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 lois du 25 novembre 1919</a:t>
            </a:r>
          </a:p>
          <a:p>
            <a:pPr algn="ctr"/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et connexes </a:t>
            </a:r>
          </a:p>
          <a:p>
            <a:pPr algn="ctr"/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sont toujours en vigueur. </a:t>
            </a:r>
          </a:p>
          <a:p>
            <a:pPr algn="ctr"/>
            <a:r>
              <a:rPr lang="en-US" sz="40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Faisons-les respecter !</a:t>
            </a:r>
            <a:endParaRPr lang="fr-FR" sz="320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4" descr="st mich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39750" y="0"/>
            <a:ext cx="8072438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Nous ne devons pas permettre que, dans l’histoire de La France, le 19 mars 1962</a:t>
            </a:r>
          </a:p>
          <a:p>
            <a:pPr algn="ctr"/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b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b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br>
              <a:rPr lang="en-US" sz="1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14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b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soit retenu comme la fin des souffrances et des horreurs d’une guerre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(*)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de huit années !</a:t>
            </a:r>
          </a:p>
          <a:p>
            <a:pPr algn="ctr"/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(*) la dénomination de “guerre” a été fixée par la loi 99-882 du 18/10/99 au J.O. du 20/10/1999</a:t>
            </a:r>
            <a:endParaRPr lang="fr-FR" i="1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fr-FR" b="0" i="1"/>
          </a:p>
        </p:txBody>
      </p:sp>
    </p:spTree>
  </p:cSld>
  <p:clrMapOvr>
    <a:masterClrMapping/>
  </p:clrMapOvr>
  <p:transition advTm="20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5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 le bol4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raz le bol4</Template>
  <TotalTime>337</TotalTime>
  <Words>583</Words>
  <Application>Microsoft Office PowerPoint</Application>
  <PresentationFormat>Affichage à l'écran (4:3)</PresentationFormat>
  <Paragraphs>56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raz le bol4</vt:lpstr>
      <vt:lpstr>Présentation PowerPoint</vt:lpstr>
      <vt:lpstr>Il faut que chacune et chacun d’entre nous se mobilise !</vt:lpstr>
      <vt:lpstr>Avez-vous cela dans votre ville ?</vt:lpstr>
      <vt:lpstr>Présentation PowerPoint</vt:lpstr>
      <vt:lpstr>ce que vous devez savoir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Marie-Claude Caillaud</dc:creator>
  <cp:lastModifiedBy>Administrateur</cp:lastModifiedBy>
  <cp:revision>58</cp:revision>
  <dcterms:created xsi:type="dcterms:W3CDTF">2008-12-30T06:40:50Z</dcterms:created>
  <dcterms:modified xsi:type="dcterms:W3CDTF">2021-02-25T13:00:15Z</dcterms:modified>
</cp:coreProperties>
</file>